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iSfEDTAH1TXED+vO1YXeaHlHkb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87AAA53-3D04-48B6-9C7D-BE0917403618}">
  <a:tblStyle styleId="{B87AAA53-3D04-48B6-9C7D-BE091740361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band1H>
    <a:band2H>
      <a:tcTxStyle/>
    </a:band2H>
    <a:band1V>
      <a:tcTxStyle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1V>
    <a:band2V>
      <a:tcTxStyle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  <a:tblStyle styleId="{DDF508E4-4CCA-4E52-A5F4-93723AB897F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communicatie volgt altijd tijdig voor het kamp begint</a:t>
            </a:r>
            <a:endParaRPr/>
          </a:p>
        </p:txBody>
      </p:sp>
      <p:sp>
        <p:nvSpPr>
          <p:cNvPr id="220" name="Google Shape;22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kampboekje NA ONZE EXAMENS in de brievenbus en op mail</a:t>
            </a:r>
            <a:endParaRPr/>
          </a:p>
        </p:txBody>
      </p:sp>
      <p:sp>
        <p:nvSpPr>
          <p:cNvPr id="241" name="Google Shape;24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c5dda29a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c5dda29a1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leden mogen ons laten weten als ze andere acties vinden!</a:t>
            </a:r>
            <a:endParaRPr/>
          </a:p>
        </p:txBody>
      </p:sp>
      <p:sp>
        <p:nvSpPr>
          <p:cNvPr id="253" name="Google Shape;25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kamp Brugge 2022</a:t>
            </a:r>
            <a:endParaRPr/>
          </a:p>
        </p:txBody>
      </p:sp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laatste dag om in te schrijven!</a:t>
            </a:r>
            <a:endParaRPr/>
          </a:p>
        </p:txBody>
      </p:sp>
      <p:sp>
        <p:nvSpPr>
          <p:cNvPr id="280" name="Google Shape;28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nl-B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prijs</a:t>
            </a:r>
            <a:r>
              <a:rPr lang="nl-B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verhoging t.o.v. vorig jaar!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nl-B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gaan mee met de algemene trend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nl-B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€22,5/dag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" name="Google Shape;20;p26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" name="Google Shape;22;p26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2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  <a:defRPr b="1" i="0" sz="44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34.png"/><Relationship Id="rId6" Type="http://schemas.openxmlformats.org/officeDocument/2006/relationships/image" Target="../media/image46.png"/><Relationship Id="rId7" Type="http://schemas.openxmlformats.org/officeDocument/2006/relationships/image" Target="../media/image38.png"/><Relationship Id="rId8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5" Type="http://schemas.openxmlformats.org/officeDocument/2006/relationships/image" Target="../media/image59.png"/><Relationship Id="rId6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kljursel@hotmail.com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37.png"/><Relationship Id="rId5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52.png"/><Relationship Id="rId13" Type="http://schemas.openxmlformats.org/officeDocument/2006/relationships/image" Target="../media/image51.png"/><Relationship Id="rId1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4.png"/><Relationship Id="rId5" Type="http://schemas.openxmlformats.org/officeDocument/2006/relationships/image" Target="../media/image42.png"/><Relationship Id="rId6" Type="http://schemas.openxmlformats.org/officeDocument/2006/relationships/image" Target="../media/image50.png"/><Relationship Id="rId7" Type="http://schemas.openxmlformats.org/officeDocument/2006/relationships/image" Target="../media/image56.png"/><Relationship Id="rId8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33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8.png"/><Relationship Id="rId9" Type="http://schemas.openxmlformats.org/officeDocument/2006/relationships/image" Target="../media/image39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5.png"/><Relationship Id="rId8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7390" y="0"/>
            <a:ext cx="100704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3862050" y="3044250"/>
            <a:ext cx="1419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3800">
                <a:solidFill>
                  <a:srgbClr val="FF91CF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2024</a:t>
            </a:r>
            <a:endParaRPr b="1" sz="8400">
              <a:solidFill>
                <a:srgbClr val="FF91C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509438" y="1936050"/>
            <a:ext cx="6125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6000">
                <a:solidFill>
                  <a:srgbClr val="FF91CF"/>
                </a:solidFill>
                <a:latin typeface="Arial Rounded"/>
                <a:ea typeface="Arial Rounded"/>
                <a:cs typeface="Arial Rounded"/>
                <a:sym typeface="Arial Rounded"/>
              </a:rPr>
              <a:t>Infoavond kamp</a:t>
            </a:r>
            <a:endParaRPr b="1">
              <a:solidFill>
                <a:srgbClr val="FF91C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300">
                <a:solidFill>
                  <a:srgbClr val="FF0000"/>
                </a:solidFill>
              </a:rPr>
              <a:t>Djangoo Leiding</a:t>
            </a:r>
            <a:endParaRPr sz="3300">
              <a:solidFill>
                <a:srgbClr val="FF0000"/>
              </a:solidFill>
            </a:endParaRPr>
          </a:p>
        </p:txBody>
      </p:sp>
      <p:pic>
        <p:nvPicPr>
          <p:cNvPr id="173" name="Google Shape;17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6800"/>
            <a:ext cx="2416475" cy="33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0"/>
          <p:cNvSpPr txBox="1"/>
          <p:nvPr/>
        </p:nvSpPr>
        <p:spPr>
          <a:xfrm>
            <a:off x="756585" y="4385000"/>
            <a:ext cx="120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Milan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988" y="1066800"/>
            <a:ext cx="3093879" cy="33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/>
          <p:nvPr/>
        </p:nvSpPr>
        <p:spPr>
          <a:xfrm>
            <a:off x="6072925" y="4385000"/>
            <a:ext cx="274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Maxim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1275" y="2135500"/>
            <a:ext cx="3023313" cy="3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 txBox="1"/>
          <p:nvPr/>
        </p:nvSpPr>
        <p:spPr>
          <a:xfrm>
            <a:off x="3593938" y="5279000"/>
            <a:ext cx="127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Jobbe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"/>
          <p:cNvSpPr txBox="1"/>
          <p:nvPr>
            <p:ph type="title"/>
          </p:nvPr>
        </p:nvSpPr>
        <p:spPr>
          <a:xfrm>
            <a:off x="84325" y="0"/>
            <a:ext cx="7886700" cy="10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4000">
                <a:solidFill>
                  <a:srgbClr val="00ADEE"/>
                </a:solidFill>
              </a:rPr>
              <a:t>Eten op kamp?</a:t>
            </a:r>
            <a:endParaRPr sz="5400"/>
          </a:p>
        </p:txBody>
      </p:sp>
      <p:sp>
        <p:nvSpPr>
          <p:cNvPr id="184" name="Google Shape;184;p11"/>
          <p:cNvSpPr txBox="1"/>
          <p:nvPr/>
        </p:nvSpPr>
        <p:spPr>
          <a:xfrm>
            <a:off x="84325" y="1755750"/>
            <a:ext cx="59022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i="0" lang="nl-BE" sz="2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Kookouders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Bereiden voor ons de </a:t>
            </a:r>
            <a:b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lekkerste maaltijden</a:t>
            </a:r>
            <a:endParaRPr i="0" sz="16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9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Dit jaar: onze lieftallige oudleiding!!!</a:t>
            </a:r>
            <a:endParaRPr sz="19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9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Raf, Laure, Axel, Viktor</a:t>
            </a:r>
            <a:endParaRPr sz="19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‘s Morgens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nl-BE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</a:t>
            </a: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en stevig ontbijt</a:t>
            </a:r>
            <a:endParaRPr i="0" sz="20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‘s Middags </a:t>
            </a:r>
            <a:b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	</a:t>
            </a: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Soep / boterhammen met</a:t>
            </a:r>
            <a:r>
              <a:rPr lang="nl-BE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groentjes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‘s Avonds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nl-BE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</a:t>
            </a: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arme maaltijd + dessertje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b="1"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Fruitmand aanwezig</a:t>
            </a:r>
            <a:endParaRPr b="1" i="0" sz="16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b="1" lang="nl-BE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10-uurtje en 16-uurtje</a:t>
            </a:r>
            <a:endParaRPr b="1"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b="1" lang="nl-BE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af en toe een extraatje!</a:t>
            </a:r>
            <a:endParaRPr b="1"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85" name="Google Shape;1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100" y="267475"/>
            <a:ext cx="2306575" cy="281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0600" y="4571298"/>
            <a:ext cx="1856076" cy="168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5">
            <a:alphaModFix/>
          </a:blip>
          <a:srcRect b="0" l="0" r="0" t="9206"/>
          <a:stretch/>
        </p:blipFill>
        <p:spPr>
          <a:xfrm>
            <a:off x="3889064" y="4571300"/>
            <a:ext cx="1365873" cy="168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5671" y="4571300"/>
            <a:ext cx="1814929" cy="16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0549" y="267475"/>
            <a:ext cx="2439550" cy="2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9566" y="2463800"/>
            <a:ext cx="2797108" cy="21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Weekindeling</a:t>
            </a:r>
            <a:endParaRPr/>
          </a:p>
        </p:txBody>
      </p:sp>
      <p:sp>
        <p:nvSpPr>
          <p:cNvPr id="196" name="Google Shape;196;p12"/>
          <p:cNvSpPr txBox="1"/>
          <p:nvPr>
            <p:ph idx="1" type="body"/>
          </p:nvPr>
        </p:nvSpPr>
        <p:spPr>
          <a:xfrm>
            <a:off x="628650" y="974625"/>
            <a:ext cx="31719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 Rounded"/>
              <a:buChar char="•"/>
            </a:pPr>
            <a:r>
              <a:rPr lang="nl-BE" sz="7200">
                <a:latin typeface="Arial Rounded"/>
                <a:ea typeface="Arial Rounded"/>
                <a:cs typeface="Arial Rounded"/>
                <a:sym typeface="Arial Rounded"/>
              </a:rPr>
              <a:t>Schets weekplanning</a:t>
            </a:r>
            <a:endParaRPr sz="72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highlight>
                <a:srgbClr val="54DD3C"/>
              </a:highlight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</p:txBody>
      </p:sp>
      <p:graphicFrame>
        <p:nvGraphicFramePr>
          <p:cNvPr id="197" name="Google Shape;197;p12"/>
          <p:cNvGraphicFramePr/>
          <p:nvPr/>
        </p:nvGraphicFramePr>
        <p:xfrm>
          <a:off x="231034" y="1395463"/>
          <a:ext cx="3000000" cy="3000000"/>
        </p:xfrm>
        <a:graphic>
          <a:graphicData uri="http://schemas.openxmlformats.org/drawingml/2006/table">
            <a:tbl>
              <a:tblPr bandCol="1" bandRow="1" firstRow="1">
                <a:noFill/>
                <a:tableStyleId>{B87AAA53-3D04-48B6-9C7D-BE0917403618}</a:tableStyleId>
              </a:tblPr>
              <a:tblGrid>
                <a:gridCol w="1078950"/>
                <a:gridCol w="902675"/>
                <a:gridCol w="705225"/>
                <a:gridCol w="1359825"/>
                <a:gridCol w="1034125"/>
                <a:gridCol w="705225"/>
                <a:gridCol w="705225"/>
                <a:gridCol w="1159150"/>
                <a:gridCol w="1031575"/>
              </a:tblGrid>
              <a:tr h="264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ZA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ZO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MA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DI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WO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DO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VR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ZA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Voormiddag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7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0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we vertrekken op kamp!</a:t>
                      </a:r>
                      <a:endParaRPr sz="10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Daguitstap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solidFill>
                      <a:srgbClr val="F1A7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Massaspel</a:t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Opruimen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/>
                </a:tc>
              </a:tr>
              <a:tr h="656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Namiddag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7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16u00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Terrein</a:t>
                      </a:r>
                      <a:b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</a:b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verkennen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Daguitstap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solidFill>
                      <a:srgbClr val="F1A7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Bonte</a:t>
                      </a:r>
                      <a:b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</a:b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avond</a:t>
                      </a:r>
                      <a:b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</a:b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voorbereiden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54DD3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Naar huis!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/>
                </a:tc>
              </a:tr>
              <a:tr h="508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Avond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7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brieven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Daguitstap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solidFill>
                      <a:srgbClr val="F1A7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Bonte</a:t>
                      </a:r>
                      <a:b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</a:b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Avond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54DD3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cxnSp>
        <p:nvCxnSpPr>
          <p:cNvPr id="198" name="Google Shape;198;p12"/>
          <p:cNvCxnSpPr/>
          <p:nvPr/>
        </p:nvCxnSpPr>
        <p:spPr>
          <a:xfrm flipH="1">
            <a:off x="7873266" y="2677160"/>
            <a:ext cx="1039700" cy="48768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9" name="Google Shape;199;p12"/>
          <p:cNvSpPr txBox="1"/>
          <p:nvPr/>
        </p:nvSpPr>
        <p:spPr>
          <a:xfrm>
            <a:off x="628650" y="3370950"/>
            <a:ext cx="317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Char char="●"/>
            </a:pPr>
            <a:r>
              <a:rPr lang="nl-BE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Schets dagverloop</a:t>
            </a:r>
            <a:endParaRPr sz="1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aphicFrame>
        <p:nvGraphicFramePr>
          <p:cNvPr id="200" name="Google Shape;200;p12"/>
          <p:cNvGraphicFramePr/>
          <p:nvPr/>
        </p:nvGraphicFramePr>
        <p:xfrm>
          <a:off x="952513" y="381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{DDF508E4-4CCA-4E52-A5F4-93723AB897FE}</a:tableStyleId>
              </a:tblPr>
              <a:tblGrid>
                <a:gridCol w="3464450"/>
                <a:gridCol w="3464450"/>
              </a:tblGrid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Ochtend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Opstaan en ontbijten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</a:t>
                      </a: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oormiddag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oormiddagactiviteit + 10 uurtje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M</a:t>
                      </a: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iddag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E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ten en platte rust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N</a:t>
                      </a: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amiddag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N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amiddagactiviteit + 16 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uurtje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</a:t>
                      </a: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vond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vondeten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Avond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vondspel en slapen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01" name="Google Shape;201;p12"/>
          <p:cNvSpPr txBox="1"/>
          <p:nvPr/>
        </p:nvSpPr>
        <p:spPr>
          <a:xfrm>
            <a:off x="4578625" y="225625"/>
            <a:ext cx="3423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l-BE"/>
              <a:t>Activiteiten: veel spelen, bewegen, plezier maken en genieten!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l-BE">
                <a:highlight>
                  <a:srgbClr val="F1A7D1"/>
                </a:highlight>
              </a:rPr>
              <a:t>D</a:t>
            </a:r>
            <a:r>
              <a:rPr lang="nl-BE">
                <a:highlight>
                  <a:srgbClr val="F1A7D1"/>
                </a:highlight>
              </a:rPr>
              <a:t>aguitstap</a:t>
            </a:r>
            <a:endParaRPr>
              <a:highlight>
                <a:srgbClr val="F1A7D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l-BE">
                <a:highlight>
                  <a:srgbClr val="54DD3C"/>
                </a:highlight>
              </a:rPr>
              <a:t>B</a:t>
            </a:r>
            <a:r>
              <a:rPr lang="nl-BE">
                <a:highlight>
                  <a:srgbClr val="54DD3C"/>
                </a:highlight>
              </a:rPr>
              <a:t>onte avond</a:t>
            </a:r>
            <a:endParaRPr>
              <a:highlight>
                <a:srgbClr val="54DD3C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 txBox="1"/>
          <p:nvPr>
            <p:ph type="title"/>
          </p:nvPr>
        </p:nvSpPr>
        <p:spPr>
          <a:xfrm>
            <a:off x="0" y="285502"/>
            <a:ext cx="78867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Sfeer</a:t>
            </a:r>
            <a:endParaRPr/>
          </a:p>
        </p:txBody>
      </p:sp>
      <p:sp>
        <p:nvSpPr>
          <p:cNvPr id="207" name="Google Shape;207;p13"/>
          <p:cNvSpPr txBox="1"/>
          <p:nvPr>
            <p:ph idx="1" type="body"/>
          </p:nvPr>
        </p:nvSpPr>
        <p:spPr>
          <a:xfrm>
            <a:off x="0" y="1043786"/>
            <a:ext cx="7886700" cy="51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Kampthema: </a:t>
            </a:r>
            <a:r>
              <a:rPr lang="nl-BE">
                <a:solidFill>
                  <a:srgbClr val="FF91CF"/>
                </a:solidFill>
                <a:latin typeface="Arial Rounded"/>
                <a:ea typeface="Arial Rounded"/>
                <a:cs typeface="Arial Rounded"/>
                <a:sym typeface="Arial Rounded"/>
              </a:rPr>
              <a:t>Sprookjes</a:t>
            </a:r>
            <a:endParaRPr sz="1800">
              <a:solidFill>
                <a:srgbClr val="FF91CF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Kampdans 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Verhaaltje voor het slapen gaan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Grote spelen, ontdekkingstochten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 en creatieve knutsels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Bonte avond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Kampvuur (afhankelijk van locatie) 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nl-BE" sz="1800">
                <a:latin typeface="Arial Rounded"/>
                <a:ea typeface="Arial Rounded"/>
                <a:cs typeface="Arial Rounded"/>
                <a:sym typeface="Arial Rounded"/>
              </a:rPr>
              <a:t>Kortom: De vetste week van de zomervakantie!</a:t>
            </a:r>
            <a:endParaRPr b="1"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600" y="4279899"/>
            <a:ext cx="4647325" cy="24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951" y="4688475"/>
            <a:ext cx="2913399" cy="194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 rotWithShape="1">
          <a:blip r:embed="rId5">
            <a:alphaModFix/>
          </a:blip>
          <a:srcRect b="0" l="4149" r="11689" t="11956"/>
          <a:stretch/>
        </p:blipFill>
        <p:spPr>
          <a:xfrm>
            <a:off x="5097950" y="54100"/>
            <a:ext cx="3950822" cy="232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/>
          <p:cNvPicPr preferRelativeResize="0"/>
          <p:nvPr/>
        </p:nvPicPr>
        <p:blipFill rotWithShape="1">
          <a:blip r:embed="rId6">
            <a:alphaModFix/>
          </a:blip>
          <a:srcRect b="22043" l="0" r="0" t="34522"/>
          <a:stretch/>
        </p:blipFill>
        <p:spPr>
          <a:xfrm>
            <a:off x="6091950" y="2408901"/>
            <a:ext cx="2913399" cy="224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lang="nl-BE">
                <a:solidFill>
                  <a:srgbClr val="00ADEE"/>
                </a:solidFill>
              </a:rPr>
              <a:t>- 16 Kamp</a:t>
            </a:r>
            <a:endParaRPr/>
          </a:p>
        </p:txBody>
      </p:sp>
      <p:sp>
        <p:nvSpPr>
          <p:cNvPr id="217" name="Google Shape;217;p1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Praktische zaken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Voor kamp</a:t>
            </a:r>
            <a:endParaRPr/>
          </a:p>
        </p:txBody>
      </p:sp>
      <p:sp>
        <p:nvSpPr>
          <p:cNvPr id="223" name="Google Shape;223;p15"/>
          <p:cNvSpPr txBox="1"/>
          <p:nvPr>
            <p:ph idx="1" type="body"/>
          </p:nvPr>
        </p:nvSpPr>
        <p:spPr>
          <a:xfrm>
            <a:off x="628650" y="1280159"/>
            <a:ext cx="7886700" cy="4896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Kampboekje</a:t>
            </a: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7009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32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in de brievenbus en via mail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43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32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boekje bevat alle nodige </a:t>
            </a: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kampinformatie</a:t>
            </a: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508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Valies </a:t>
            </a: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maken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7009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32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voor onze jongste kampgangers: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413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Geen foto’s meegeven (heimwee)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413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Zakjes per dag met kleren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413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Z</a:t>
            </a: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akjes met kleren die vuil mogen worden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 Rounded"/>
              <a:buChar char="●"/>
            </a:pPr>
            <a:r>
              <a:rPr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Medische fiche</a:t>
            </a: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 invullen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70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32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via mail 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→ valies en medische fiche + stickers mutualiteit worden afgezet op de KLJ de </a:t>
            </a:r>
            <a:r>
              <a:rPr lang="nl-BE" sz="2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avond voor kamp (vrijdag 12 juli)</a:t>
            </a:r>
            <a:endParaRPr sz="20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2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4400"/>
              <a:buFont typeface="Arial Rounded"/>
              <a:buNone/>
            </a:pPr>
            <a:r>
              <a:rPr lang="nl-BE" sz="4400">
                <a:solidFill>
                  <a:srgbClr val="00ADEE"/>
                </a:solidFill>
              </a:rPr>
              <a:t>Vervoer</a:t>
            </a:r>
            <a:endParaRPr/>
          </a:p>
        </p:txBody>
      </p:sp>
      <p:sp>
        <p:nvSpPr>
          <p:cNvPr id="229" name="Google Shape;229;p1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Leden</a:t>
            </a:r>
            <a:endParaRPr/>
          </a:p>
        </p:txBody>
      </p:sp>
      <p:sp>
        <p:nvSpPr>
          <p:cNvPr id="230" name="Google Shape;230;p1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Bagage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31" name="Google Shape;231;p16"/>
          <p:cNvSpPr txBox="1"/>
          <p:nvPr>
            <p:ph idx="4" type="body"/>
          </p:nvPr>
        </p:nvSpPr>
        <p:spPr>
          <a:xfrm>
            <a:off x="4498175" y="2375600"/>
            <a:ext cx="4286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 Rounded"/>
              <a:buChar char="●"/>
            </a:pPr>
            <a:r>
              <a:rPr lang="nl-B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Dag eerder brengen</a:t>
            </a:r>
            <a:endParaRPr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nl-BE" sz="2400">
                <a:latin typeface="Arial Rounded"/>
                <a:ea typeface="Arial Rounded"/>
                <a:cs typeface="Arial Rounded"/>
                <a:sym typeface="Arial Rounded"/>
              </a:rPr>
              <a:t>+ medische fiche</a:t>
            </a:r>
            <a:endParaRPr sz="24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nl-BE" sz="2400">
                <a:latin typeface="Arial Rounded"/>
                <a:ea typeface="Arial Rounded"/>
                <a:cs typeface="Arial Rounded"/>
                <a:sym typeface="Arial Rounded"/>
              </a:rPr>
              <a:t>+ stickers v/d mutualiteit</a:t>
            </a:r>
            <a:endParaRPr sz="24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Char char="●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Gaat met de camion naar de kampplaats</a:t>
            </a:r>
            <a:endParaRPr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32" name="Google Shape;232;p16"/>
          <p:cNvSpPr txBox="1"/>
          <p:nvPr/>
        </p:nvSpPr>
        <p:spPr>
          <a:xfrm>
            <a:off x="604225" y="2316200"/>
            <a:ext cx="33939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Arial Rounded"/>
              <a:buChar char="●"/>
            </a:pPr>
            <a:r>
              <a:rPr lang="nl-BE" sz="2800">
                <a:latin typeface="Arial Rounded"/>
                <a:ea typeface="Arial Rounded"/>
                <a:cs typeface="Arial Rounded"/>
                <a:sym typeface="Arial Rounded"/>
              </a:rPr>
              <a:t>Dit jaar: trein en bus</a:t>
            </a:r>
            <a:endParaRPr sz="2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900">
                <a:latin typeface="Arial Rounded"/>
                <a:ea typeface="Arial Rounded"/>
                <a:cs typeface="Arial Rounded"/>
                <a:sym typeface="Arial Rounded"/>
              </a:rPr>
              <a:t>verzamelen aan station Aalter </a:t>
            </a:r>
            <a:endParaRPr sz="19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900">
                <a:latin typeface="Arial Rounded"/>
                <a:ea typeface="Arial Rounded"/>
                <a:cs typeface="Arial Rounded"/>
                <a:sym typeface="Arial Rounded"/>
              </a:rPr>
              <a:t>→ concrete info in kampboekje en op mail</a:t>
            </a:r>
            <a:endParaRPr sz="19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Inschrijven</a:t>
            </a:r>
            <a:endParaRPr/>
          </a:p>
        </p:txBody>
      </p:sp>
      <p:sp>
        <p:nvSpPr>
          <p:cNvPr id="238" name="Google Shape;238;p17"/>
          <p:cNvSpPr txBox="1"/>
          <p:nvPr>
            <p:ph idx="1" type="body"/>
          </p:nvPr>
        </p:nvSpPr>
        <p:spPr>
          <a:xfrm>
            <a:off x="628650" y="1061049"/>
            <a:ext cx="7886700" cy="5115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Start: zaterdag </a:t>
            </a:r>
            <a:r>
              <a:rPr b="1" lang="nl-BE"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r>
              <a:rPr b="1" lang="nl-BE">
                <a:latin typeface="Arial Rounded"/>
                <a:ea typeface="Arial Rounded"/>
                <a:cs typeface="Arial Rounded"/>
                <a:sym typeface="Arial Rounded"/>
              </a:rPr>
              <a:t> april</a:t>
            </a: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 om </a:t>
            </a:r>
            <a:r>
              <a:rPr b="1" lang="nl-BE">
                <a:latin typeface="Arial Rounded"/>
                <a:ea typeface="Arial Rounded"/>
                <a:cs typeface="Arial Rounded"/>
                <a:sym typeface="Arial Rounded"/>
              </a:rPr>
              <a:t>10.00uur</a:t>
            </a:r>
            <a:endParaRPr b="1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nl-BE" sz="2700">
                <a:latin typeface="Arial Rounded"/>
                <a:ea typeface="Arial Rounded"/>
                <a:cs typeface="Arial Rounded"/>
                <a:sym typeface="Arial Rounded"/>
              </a:rPr>
              <a:t>1) Mail sturen naar </a:t>
            </a:r>
            <a:r>
              <a:rPr lang="nl-BE" sz="2700" u="sng">
                <a:solidFill>
                  <a:schemeClr val="hlink"/>
                </a:solidFill>
                <a:latin typeface="Arial Rounded"/>
                <a:ea typeface="Arial Rounded"/>
                <a:cs typeface="Arial Rounded"/>
                <a:sym typeface="Arial Rounded"/>
                <a:hlinkClick r:id="rId3"/>
              </a:rPr>
              <a:t>kljursel@hotmail.com</a:t>
            </a:r>
            <a:endParaRPr sz="2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1" marL="685800" rtl="0" algn="l">
              <a:spcBef>
                <a:spcPts val="500"/>
              </a:spcBef>
              <a:spcAft>
                <a:spcPts val="0"/>
              </a:spcAft>
              <a:buSzPts val="1700"/>
              <a:buFont typeface="Arial Rounded"/>
              <a:buChar char="•"/>
            </a:pPr>
            <a:r>
              <a:rPr lang="nl-BE" sz="1700">
                <a:latin typeface="Arial Rounded"/>
                <a:ea typeface="Arial Rounded"/>
                <a:cs typeface="Arial Rounded"/>
                <a:sym typeface="Arial Rounded"/>
              </a:rPr>
              <a:t>Gelieve allergieën te vermelden bij het inschrijven!</a:t>
            </a:r>
            <a:endParaRPr sz="23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Rounded"/>
              <a:buChar char="•"/>
            </a:pPr>
            <a:r>
              <a:rPr lang="nl-BE" sz="2700">
                <a:latin typeface="Arial Rounded"/>
                <a:ea typeface="Arial Rounded"/>
                <a:cs typeface="Arial Rounded"/>
                <a:sym typeface="Arial Rounded"/>
              </a:rPr>
              <a:t> 2) Bevestigingsmail ontvangen</a:t>
            </a:r>
            <a:endParaRPr sz="2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Rounded"/>
              <a:buChar char="•"/>
            </a:pPr>
            <a:r>
              <a:rPr lang="nl-BE" sz="2700">
                <a:latin typeface="Arial Rounded"/>
                <a:ea typeface="Arial Rounded"/>
                <a:cs typeface="Arial Rounded"/>
                <a:sym typeface="Arial Rounded"/>
              </a:rPr>
              <a:t> 3) Betalen </a:t>
            </a:r>
            <a:endParaRPr sz="2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Arial Rounded"/>
              <a:buChar char="•"/>
            </a:pPr>
            <a:r>
              <a:rPr lang="nl-BE" sz="1700">
                <a:latin typeface="Arial Rounded"/>
                <a:ea typeface="Arial Rounded"/>
                <a:cs typeface="Arial Rounded"/>
                <a:sym typeface="Arial Rounded"/>
              </a:rPr>
              <a:t>Klj voor iedereen: betalen in schijven is zeker mogelijk (kassier)</a:t>
            </a:r>
            <a:endParaRPr sz="2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Rounded"/>
              <a:buChar char="•"/>
            </a:pPr>
            <a:r>
              <a:rPr lang="nl-BE" sz="270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Komende week nog </a:t>
            </a:r>
            <a:r>
              <a:rPr b="1" lang="nl-BE">
                <a:latin typeface="Arial Rounded"/>
                <a:ea typeface="Arial Rounded"/>
                <a:cs typeface="Arial Rounded"/>
                <a:sym typeface="Arial Rounded"/>
              </a:rPr>
              <a:t>infomail </a:t>
            </a:r>
            <a:endParaRPr b="1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Bij te veel inschrijvingen hanteren wij een </a:t>
            </a:r>
            <a:r>
              <a:rPr b="1" lang="nl-BE">
                <a:latin typeface="Arial Rounded"/>
                <a:ea typeface="Arial Rounded"/>
                <a:cs typeface="Arial Rounded"/>
                <a:sym typeface="Arial Rounded"/>
              </a:rPr>
              <a:t>reservelijst </a:t>
            </a:r>
            <a:endParaRPr b="1"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Klein overzicht</a:t>
            </a:r>
            <a:endParaRPr/>
          </a:p>
        </p:txBody>
      </p:sp>
      <p:sp>
        <p:nvSpPr>
          <p:cNvPr id="244" name="Google Shape;244;p18"/>
          <p:cNvSpPr txBox="1"/>
          <p:nvPr>
            <p:ph idx="1" type="body"/>
          </p:nvPr>
        </p:nvSpPr>
        <p:spPr>
          <a:xfrm>
            <a:off x="628650" y="1061049"/>
            <a:ext cx="7886700" cy="5115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1932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350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Waar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6852" lvl="1" marL="68580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SzPct val="105555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Jeugdcentrum Prosperpolder in </a:t>
            </a:r>
            <a:r>
              <a:rPr lang="nl-BE" sz="1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Kieldrecht,</a:t>
            </a:r>
            <a:endParaRPr sz="18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68580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Oost-Vlaanderen</a:t>
            </a: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 (grens Antwerpen en NL)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193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350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Kostprijs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685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5555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€180 - 1e kind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145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€160 - 2e kind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145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€195 - niet-leden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193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350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Vervoer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685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5555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Leden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8757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4444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trein en bus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4155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verzamelen en vertrek aan Aalter station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685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5555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Bagage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06057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4444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dag op voorhand op de KLJ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25755" lvl="0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 Rounded"/>
              <a:buChar char="+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medische fiche en stickers mutualiteit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06057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4444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Camion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113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250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Inschrijvingen 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4947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6666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6 april 2024 om </a:t>
            </a:r>
            <a:r>
              <a:rPr b="1" lang="nl-BE" sz="1800">
                <a:latin typeface="Arial Rounded"/>
                <a:ea typeface="Arial Rounded"/>
                <a:cs typeface="Arial Rounded"/>
                <a:sym typeface="Arial Rounded"/>
              </a:rPr>
              <a:t>10u00 s’ ochtends</a:t>
            </a:r>
            <a:endParaRPr b="1"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113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250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Kampboekje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 Rounded"/>
              <a:buChar char="•"/>
            </a:pPr>
            <a:r>
              <a:rPr lang="nl-BE" sz="2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begin juni</a:t>
            </a: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 in de brievenbus en op mail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c5dda29a13_0_0"/>
          <p:cNvSpPr txBox="1"/>
          <p:nvPr>
            <p:ph type="title"/>
          </p:nvPr>
        </p:nvSpPr>
        <p:spPr>
          <a:xfrm>
            <a:off x="628650" y="365127"/>
            <a:ext cx="78867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Vragen?</a:t>
            </a:r>
            <a:endParaRPr/>
          </a:p>
        </p:txBody>
      </p:sp>
      <p:sp>
        <p:nvSpPr>
          <p:cNvPr id="250" name="Google Shape;250;g2c5dda29a13_0_0"/>
          <p:cNvSpPr txBox="1"/>
          <p:nvPr>
            <p:ph idx="1" type="body"/>
          </p:nvPr>
        </p:nvSpPr>
        <p:spPr>
          <a:xfrm>
            <a:off x="628650" y="1061049"/>
            <a:ext cx="7886700" cy="51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76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7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Werkgroep Kamp </a:t>
            </a: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→ alle praktische vragen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spcBef>
                <a:spcPts val="50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Noor (kassier)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spcBef>
                <a:spcPts val="50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Jasper (hoofdleiding)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spcBef>
                <a:spcPts val="50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Astrid (secretaris)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28600" rtl="0" algn="l"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7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Kassier </a:t>
            </a: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→ alle financiële vragen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4950" lvl="1" marL="685800" rtl="0" algn="l"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Noor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7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Hoofdleiding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Jasper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Amber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730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5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Alle andere leiding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730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5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Kom ons gerust na een activiteit aanspreken!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730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5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Stuur ons een mailtje / berichtje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lang="nl-BE">
                <a:solidFill>
                  <a:srgbClr val="00ADEE"/>
                </a:solidFill>
              </a:rPr>
              <a:t>Ons kamp</a:t>
            </a:r>
            <a:endParaRPr/>
          </a:p>
        </p:txBody>
      </p:sp>
      <p:sp>
        <p:nvSpPr>
          <p:cNvPr id="92" name="Google Shape;92;p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2400"/>
              <a:buNone/>
            </a:pPr>
            <a:r>
              <a:rPr lang="nl-BE">
                <a:solidFill>
                  <a:srgbClr val="00ADEE"/>
                </a:solidFill>
                <a:latin typeface="Arial Rounded"/>
                <a:ea typeface="Arial Rounded"/>
                <a:cs typeface="Arial Rounded"/>
                <a:sym typeface="Arial Rounded"/>
              </a:rPr>
              <a:t>Algemene informatie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/>
          <p:nvPr>
            <p:ph idx="1" type="body"/>
          </p:nvPr>
        </p:nvSpPr>
        <p:spPr>
          <a:xfrm>
            <a:off x="371275" y="194600"/>
            <a:ext cx="2677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333"/>
              <a:buNone/>
            </a:pPr>
            <a:r>
              <a:rPr b="1" lang="nl-BE" sz="3000">
                <a:solidFill>
                  <a:srgbClr val="00ADEE"/>
                </a:solidFill>
                <a:latin typeface="Arial Rounded"/>
                <a:ea typeface="Arial Rounded"/>
                <a:cs typeface="Arial Rounded"/>
                <a:sym typeface="Arial Rounded"/>
              </a:rPr>
              <a:t>Inzamelacties</a:t>
            </a:r>
            <a:endParaRPr b="1"/>
          </a:p>
        </p:txBody>
      </p:sp>
      <p:sp>
        <p:nvSpPr>
          <p:cNvPr id="256" name="Google Shape;256;p20"/>
          <p:cNvSpPr txBox="1"/>
          <p:nvPr>
            <p:ph idx="2" type="body"/>
          </p:nvPr>
        </p:nvSpPr>
        <p:spPr>
          <a:xfrm>
            <a:off x="371275" y="724997"/>
            <a:ext cx="3294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Barcodes Soubry</a:t>
            </a:r>
            <a:endParaRPr sz="3200"/>
          </a:p>
        </p:txBody>
      </p:sp>
      <p:pic>
        <p:nvPicPr>
          <p:cNvPr id="257" name="Google Shape;25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076" y="1188193"/>
            <a:ext cx="6573831" cy="34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4631074" y="5512950"/>
            <a:ext cx="3745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2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In brievenbus deponeren </a:t>
            </a:r>
            <a:endParaRPr b="1" sz="20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2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Geven aan een leiding</a:t>
            </a:r>
            <a:endParaRPr/>
          </a:p>
        </p:txBody>
      </p:sp>
      <p:pic>
        <p:nvPicPr>
          <p:cNvPr descr="SOUBRY spaaractie voor op kamp – Chiro Woka @ Wommelgem" id="259" name="Google Shape;25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273" y="4350424"/>
            <a:ext cx="3688075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bry op Kamp • Sparen jullie mee?" id="260" name="Google Shape;26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62684">
            <a:off x="5857300" y="3864524"/>
            <a:ext cx="3093927" cy="135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"/>
          <p:cNvSpPr txBox="1"/>
          <p:nvPr>
            <p:ph type="title"/>
          </p:nvPr>
        </p:nvSpPr>
        <p:spPr>
          <a:xfrm>
            <a:off x="0" y="0"/>
            <a:ext cx="5996400" cy="10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4400"/>
              <a:buFont typeface="Arial Rounded"/>
              <a:buNone/>
            </a:pPr>
            <a:r>
              <a:rPr lang="nl-BE" sz="3700">
                <a:solidFill>
                  <a:srgbClr val="00ADEE"/>
                </a:solidFill>
              </a:rPr>
              <a:t>Enkele sfeerbeelden</a:t>
            </a:r>
            <a:endParaRPr sz="3700"/>
          </a:p>
        </p:txBody>
      </p:sp>
      <p:pic>
        <p:nvPicPr>
          <p:cNvPr id="266" name="Google Shape;2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53296"/>
            <a:ext cx="2586049" cy="193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6050" y="830176"/>
            <a:ext cx="4289159" cy="2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92150"/>
            <a:ext cx="2586049" cy="172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6700" y="3688175"/>
            <a:ext cx="1895325" cy="25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830175"/>
            <a:ext cx="2586051" cy="172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76700" y="830175"/>
            <a:ext cx="2767300" cy="207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81376" y="3688175"/>
            <a:ext cx="1895325" cy="252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76693" y="2676400"/>
            <a:ext cx="2767307" cy="20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86052" y="3688175"/>
            <a:ext cx="1895325" cy="252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10505" y="4751150"/>
            <a:ext cx="1633495" cy="146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86050" y="4952374"/>
            <a:ext cx="1895324" cy="126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81375" y="3688172"/>
            <a:ext cx="1895324" cy="1262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38938"/>
            <a:ext cx="8839202" cy="498013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2"/>
          <p:cNvSpPr txBox="1"/>
          <p:nvPr/>
        </p:nvSpPr>
        <p:spPr>
          <a:xfrm>
            <a:off x="279400" y="228600"/>
            <a:ext cx="87123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31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Laatste dag om in te schrijven/te bestellen!!!</a:t>
            </a:r>
            <a:endParaRPr b="1" sz="31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"/>
          <p:cNvSpPr txBox="1"/>
          <p:nvPr/>
        </p:nvSpPr>
        <p:spPr>
          <a:xfrm>
            <a:off x="1002145" y="2503056"/>
            <a:ext cx="7139709" cy="738664"/>
          </a:xfrm>
          <a:prstGeom prst="rect">
            <a:avLst/>
          </a:prstGeom>
          <a:solidFill>
            <a:srgbClr val="00A7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42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www.kljursel.be/kamp.html</a:t>
            </a:r>
            <a:endParaRPr/>
          </a:p>
        </p:txBody>
      </p:sp>
      <p:sp>
        <p:nvSpPr>
          <p:cNvPr id="289" name="Google Shape;289;p23"/>
          <p:cNvSpPr/>
          <p:nvPr/>
        </p:nvSpPr>
        <p:spPr>
          <a:xfrm>
            <a:off x="5431646" y="3654172"/>
            <a:ext cx="662529" cy="323165"/>
          </a:xfrm>
          <a:prstGeom prst="rect">
            <a:avLst/>
          </a:prstGeom>
          <a:solidFill>
            <a:srgbClr val="00A7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3"/>
          <p:cNvSpPr txBox="1"/>
          <p:nvPr/>
        </p:nvSpPr>
        <p:spPr>
          <a:xfrm>
            <a:off x="5344757" y="3654172"/>
            <a:ext cx="102523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kljursel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3"/>
          <p:cNvSpPr/>
          <p:nvPr/>
        </p:nvSpPr>
        <p:spPr>
          <a:xfrm>
            <a:off x="5361182" y="4188719"/>
            <a:ext cx="601581" cy="251870"/>
          </a:xfrm>
          <a:prstGeom prst="rect">
            <a:avLst/>
          </a:prstGeom>
          <a:solidFill>
            <a:srgbClr val="00A7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3"/>
          <p:cNvSpPr txBox="1"/>
          <p:nvPr/>
        </p:nvSpPr>
        <p:spPr>
          <a:xfrm>
            <a:off x="5261241" y="4139327"/>
            <a:ext cx="102523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Klj-Ursel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>
            <p:ph type="title"/>
          </p:nvPr>
        </p:nvSpPr>
        <p:spPr>
          <a:xfrm>
            <a:off x="1036799" y="355475"/>
            <a:ext cx="7070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lang="nl-BE" sz="6000">
                <a:solidFill>
                  <a:srgbClr val="00ADEE"/>
                </a:solidFill>
              </a:rPr>
              <a:t>-16 en +16 kamp</a:t>
            </a:r>
            <a:endParaRPr/>
          </a:p>
        </p:txBody>
      </p:sp>
      <p:sp>
        <p:nvSpPr>
          <p:cNvPr id="98" name="Google Shape;98;p3"/>
          <p:cNvSpPr txBox="1"/>
          <p:nvPr>
            <p:ph idx="1" type="body"/>
          </p:nvPr>
        </p:nvSpPr>
        <p:spPr>
          <a:xfrm>
            <a:off x="629850" y="1681175"/>
            <a:ext cx="76839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2232"/>
              <a:buNone/>
            </a:pPr>
            <a:r>
              <a:t/>
            </a:r>
            <a:endParaRPr sz="2918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2232"/>
              <a:buNone/>
            </a:pPr>
            <a:r>
              <a:rPr lang="nl-BE" sz="2918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Wanneer? </a:t>
            </a:r>
            <a:endParaRPr sz="2918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5292"/>
              <a:buNone/>
            </a:pPr>
            <a:r>
              <a:t/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5292"/>
              <a:buNone/>
            </a:pPr>
            <a:r>
              <a:rPr lang="nl-BE" sz="2518">
                <a:latin typeface="Arial Rounded"/>
                <a:ea typeface="Arial Rounded"/>
                <a:cs typeface="Arial Rounded"/>
                <a:sym typeface="Arial Rounded"/>
              </a:rPr>
              <a:t>Zaterdag 13/07 t.e.m. zaterdag 20/07</a:t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5292"/>
              <a:buNone/>
            </a:pPr>
            <a:r>
              <a:rPr lang="nl-BE" sz="2518">
                <a:latin typeface="Arial Rounded"/>
                <a:ea typeface="Arial Rounded"/>
                <a:cs typeface="Arial Rounded"/>
                <a:sym typeface="Arial Rounded"/>
              </a:rPr>
              <a:t>→ 8 dagen </a:t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2232"/>
              <a:buNone/>
            </a:pPr>
            <a:r>
              <a:t/>
            </a:r>
            <a:endParaRPr sz="2918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2232"/>
              <a:buNone/>
            </a:pPr>
            <a:r>
              <a:rPr lang="nl-BE" sz="2918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Waar?</a:t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675"/>
              <a:buNone/>
            </a:pPr>
            <a:r>
              <a:t/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007"/>
              <a:buNone/>
            </a:pPr>
            <a:r>
              <a:rPr lang="nl-BE" sz="2618">
                <a:latin typeface="Arial Rounded"/>
                <a:ea typeface="Arial Rounded"/>
                <a:cs typeface="Arial Rounded"/>
                <a:sym typeface="Arial Rounded"/>
              </a:rPr>
              <a:t>Jeugdcentrum Prosperpolder</a:t>
            </a:r>
            <a:endParaRPr sz="26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675"/>
              <a:buNone/>
            </a:pPr>
            <a:r>
              <a:t/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675"/>
              <a:buNone/>
            </a:pPr>
            <a:r>
              <a:rPr lang="nl-BE" sz="2518">
                <a:latin typeface="Arial Rounded"/>
                <a:ea typeface="Arial Rounded"/>
                <a:cs typeface="Arial Rounded"/>
                <a:sym typeface="Arial Rounded"/>
              </a:rPr>
              <a:t>St.</a:t>
            </a:r>
            <a:r>
              <a:rPr lang="nl-BE" sz="2518">
                <a:latin typeface="Arial Rounded"/>
                <a:ea typeface="Arial Rounded"/>
                <a:cs typeface="Arial Rounded"/>
                <a:sym typeface="Arial Rounded"/>
              </a:rPr>
              <a:t>-Engelbertusstraat 5, 9130 Kieldrecht (Beveren)</a:t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675"/>
              <a:buNone/>
            </a:pPr>
            <a:r>
              <a:rPr lang="nl-BE" sz="2518">
                <a:latin typeface="Arial Rounded"/>
                <a:ea typeface="Arial Rounded"/>
                <a:cs typeface="Arial Rounded"/>
                <a:sym typeface="Arial Rounded"/>
              </a:rPr>
              <a:t>Oost-Vlaanderen</a:t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675"/>
              <a:buNone/>
            </a:pPr>
            <a:r>
              <a:t/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689"/>
              <a:buNone/>
            </a:pPr>
            <a:r>
              <a:rPr lang="nl-BE" sz="2918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Prijs?</a:t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675"/>
              <a:buNone/>
            </a:pPr>
            <a:r>
              <a:t/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0550" lvl="0" marL="45720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 Rounded"/>
              <a:buChar char="●"/>
            </a:pPr>
            <a:r>
              <a:rPr lang="nl-BE" sz="2518">
                <a:latin typeface="Arial Rounded"/>
                <a:ea typeface="Arial Rounded"/>
                <a:cs typeface="Arial Rounded"/>
                <a:sym typeface="Arial Rounded"/>
              </a:rPr>
              <a:t>€180 - 1e kind</a:t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0550" lvl="0" marL="45720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 Rounded"/>
              <a:buChar char="●"/>
            </a:pPr>
            <a:r>
              <a:rPr lang="nl-BE" sz="2518">
                <a:latin typeface="Arial Rounded"/>
                <a:ea typeface="Arial Rounded"/>
                <a:cs typeface="Arial Rounded"/>
                <a:sym typeface="Arial Rounded"/>
              </a:rPr>
              <a:t>€160 - vanaf het 2e kind</a:t>
            </a:r>
            <a:endParaRPr sz="2518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17500" lvl="0" marL="457200" rtl="0" algn="l">
              <a:lnSpc>
                <a:spcPct val="99056"/>
              </a:lnSpc>
              <a:spcBef>
                <a:spcPts val="0"/>
              </a:spcBef>
              <a:spcAft>
                <a:spcPts val="0"/>
              </a:spcAft>
              <a:buSzPct val="79410"/>
              <a:buFont typeface="Arial Rounded"/>
              <a:buChar char="●"/>
            </a:pPr>
            <a:r>
              <a:rPr lang="nl-BE" sz="2518">
                <a:latin typeface="Arial Rounded"/>
                <a:ea typeface="Arial Rounded"/>
                <a:cs typeface="Arial Rounded"/>
                <a:sym typeface="Arial Rounded"/>
              </a:rPr>
              <a:t>€195 - niet-leden </a:t>
            </a:r>
            <a:r>
              <a:rPr lang="nl-BE" sz="2283">
                <a:latin typeface="Arial Rounded"/>
                <a:ea typeface="Arial Rounded"/>
                <a:cs typeface="Arial Rounded"/>
                <a:sym typeface="Arial Rounded"/>
              </a:rPr>
              <a:t>(</a:t>
            </a:r>
            <a:r>
              <a:rPr lang="nl-BE" sz="2283">
                <a:latin typeface="Arial Rounded"/>
                <a:ea typeface="Arial Rounded"/>
                <a:cs typeface="Arial Rounded"/>
                <a:sym typeface="Arial Rounded"/>
              </a:rPr>
              <a:t>incl. verzekeringskosten)</a:t>
            </a:r>
            <a:endParaRPr sz="2283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None/>
            </a:pPr>
            <a:r>
              <a:t/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None/>
            </a:pPr>
            <a:r>
              <a:t/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2900" y="3871387"/>
            <a:ext cx="2022175" cy="21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 b="25573" l="0" r="0" t="0"/>
          <a:stretch/>
        </p:blipFill>
        <p:spPr>
          <a:xfrm>
            <a:off x="5233750" y="1681175"/>
            <a:ext cx="3664475" cy="181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>
            <p:ph type="ctrTitle"/>
          </p:nvPr>
        </p:nvSpPr>
        <p:spPr>
          <a:xfrm>
            <a:off x="685800" y="166819"/>
            <a:ext cx="77724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lang="nl-BE">
                <a:solidFill>
                  <a:srgbClr val="00ADEE"/>
                </a:solidFill>
              </a:rPr>
              <a:t>- 16 Kamp</a:t>
            </a:r>
            <a:endParaRPr/>
          </a:p>
        </p:txBody>
      </p:sp>
      <p:pic>
        <p:nvPicPr>
          <p:cNvPr id="106" name="Google Shape;10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050" y="1366825"/>
            <a:ext cx="4627523" cy="20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8575" y="1366825"/>
            <a:ext cx="1795024" cy="239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6">
            <a:alphaModFix/>
          </a:blip>
          <a:srcRect b="0" l="0" r="0" t="18916"/>
          <a:stretch/>
        </p:blipFill>
        <p:spPr>
          <a:xfrm>
            <a:off x="161050" y="3441075"/>
            <a:ext cx="2250926" cy="243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3600" y="1366825"/>
            <a:ext cx="2376601" cy="21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8">
            <a:alphaModFix/>
          </a:blip>
          <a:srcRect b="0" l="0" r="0" t="16401"/>
          <a:stretch/>
        </p:blipFill>
        <p:spPr>
          <a:xfrm>
            <a:off x="6400775" y="3441075"/>
            <a:ext cx="2559426" cy="148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9">
            <a:alphaModFix/>
          </a:blip>
          <a:srcRect b="0" l="12889" r="14903" t="0"/>
          <a:stretch/>
        </p:blipFill>
        <p:spPr>
          <a:xfrm>
            <a:off x="6346300" y="4901350"/>
            <a:ext cx="2613899" cy="162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10">
            <a:alphaModFix/>
          </a:blip>
          <a:srcRect b="0" l="13911" r="0" t="4807"/>
          <a:stretch/>
        </p:blipFill>
        <p:spPr>
          <a:xfrm>
            <a:off x="2411975" y="3441075"/>
            <a:ext cx="2757276" cy="203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11">
            <a:alphaModFix/>
          </a:blip>
          <a:srcRect b="12342" l="12235" r="12235" t="0"/>
          <a:stretch/>
        </p:blipFill>
        <p:spPr>
          <a:xfrm>
            <a:off x="4605750" y="3441075"/>
            <a:ext cx="1795025" cy="203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0213" y="5061550"/>
            <a:ext cx="2292594" cy="171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/>
          <p:nvPr>
            <p:ph idx="1" type="body"/>
          </p:nvPr>
        </p:nvSpPr>
        <p:spPr>
          <a:xfrm>
            <a:off x="168675" y="634050"/>
            <a:ext cx="86988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50"/>
              <a:buNone/>
            </a:pPr>
            <a:r>
              <a:rPr b="1" lang="nl-BE" sz="2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Jeugdcentrum Prosperpolder</a:t>
            </a:r>
            <a:endParaRPr b="1" sz="20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50"/>
              <a:buNone/>
            </a:pPr>
            <a:r>
              <a:rPr lang="nl-BE" sz="20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(Oost-Vlaanderen: Kieldrecht/Beveren)</a:t>
            </a:r>
            <a:endParaRPr sz="20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50"/>
              <a:buNone/>
            </a:pPr>
            <a:r>
              <a:t/>
            </a:r>
            <a:endParaRPr sz="65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50"/>
              <a:buNone/>
            </a:pPr>
            <a:r>
              <a:t/>
            </a:r>
            <a:endParaRPr sz="65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50"/>
              <a:buNone/>
            </a:pPr>
            <a:r>
              <a:t/>
            </a:r>
            <a:endParaRPr sz="65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50"/>
              <a:buNone/>
            </a:pPr>
            <a:r>
              <a:t/>
            </a:r>
            <a:endParaRPr sz="1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50"/>
              <a:buNone/>
            </a:pPr>
            <a:r>
              <a:t/>
            </a:r>
            <a:endParaRPr sz="1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50"/>
              <a:buNone/>
            </a:pPr>
            <a:r>
              <a:t/>
            </a:r>
            <a:endParaRPr sz="1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0" name="Google Shape;120;p5"/>
          <p:cNvSpPr txBox="1"/>
          <p:nvPr>
            <p:ph type="title"/>
          </p:nvPr>
        </p:nvSpPr>
        <p:spPr>
          <a:xfrm>
            <a:off x="226124" y="-228225"/>
            <a:ext cx="2949000" cy="12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Kampplaats</a:t>
            </a:r>
            <a:endParaRPr/>
          </a:p>
        </p:txBody>
      </p:sp>
      <p:pic>
        <p:nvPicPr>
          <p:cNvPr id="121" name="Google Shape;1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0550" y="106350"/>
            <a:ext cx="2757099" cy="183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377025" y="1389075"/>
            <a:ext cx="5644500" cy="47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7729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9"/>
              <a:buFont typeface="Arial Rounded"/>
              <a:buChar char="●"/>
            </a:pPr>
            <a:r>
              <a:rPr b="1" lang="nl-BE" sz="1718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domein</a:t>
            </a:r>
            <a:endParaRPr b="1" sz="1718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37729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9"/>
              <a:buFont typeface="Arial Rounded"/>
              <a:buChar char="○"/>
            </a:pPr>
            <a:r>
              <a:rPr lang="nl-BE" sz="1718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voormalig schooltje van Prosperpolder</a:t>
            </a:r>
            <a:endParaRPr sz="1718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37729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9"/>
              <a:buFont typeface="Arial Rounded"/>
              <a:buChar char="○"/>
            </a:pPr>
            <a:r>
              <a:rPr lang="nl-BE" sz="1718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zeer veel ruimte: polyvalente zalen, overdekte speelplaats, speelplaats, speelweide, omringd door natuur, ..</a:t>
            </a:r>
            <a:endParaRPr sz="1718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37729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9"/>
              <a:buFont typeface="Arial Rounded"/>
              <a:buChar char="○"/>
            </a:pPr>
            <a:r>
              <a:rPr lang="nl-BE" sz="1718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voetbal, basketbal, pingpong mogelijkheid</a:t>
            </a:r>
            <a:endParaRPr sz="1718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37729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19"/>
              <a:buFont typeface="Arial Rounded"/>
              <a:buChar char="●"/>
            </a:pPr>
            <a:r>
              <a:rPr lang="nl-BE" sz="1718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vlak bij grens met Nederland en in de buurt van Doel</a:t>
            </a:r>
            <a:endParaRPr sz="1718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37729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19"/>
              <a:buFont typeface="Arial Rounded"/>
              <a:buChar char="●"/>
            </a:pPr>
            <a:r>
              <a:rPr lang="nl-BE" sz="1718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zeer rustig gelegen met veel natuur</a:t>
            </a:r>
            <a:endParaRPr sz="1718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23" name="Google Shape;12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0217" y="1945550"/>
            <a:ext cx="2757433" cy="183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6964" y="4904025"/>
            <a:ext cx="2703585" cy="18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0225" y="3784749"/>
            <a:ext cx="2757425" cy="183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400" y="4904037"/>
            <a:ext cx="2703575" cy="1803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lang="nl-BE">
                <a:solidFill>
                  <a:srgbClr val="00ADEE"/>
                </a:solidFill>
              </a:rPr>
              <a:t>- 16 Kamp</a:t>
            </a:r>
            <a:endParaRPr/>
          </a:p>
        </p:txBody>
      </p:sp>
      <p:sp>
        <p:nvSpPr>
          <p:cNvPr id="132" name="Google Shape;132;p6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Leiding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/>
          <p:nvPr>
            <p:ph type="title"/>
          </p:nvPr>
        </p:nvSpPr>
        <p:spPr>
          <a:xfrm>
            <a:off x="257050" y="247452"/>
            <a:ext cx="78867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300">
                <a:solidFill>
                  <a:srgbClr val="FF0000"/>
                </a:solidFill>
              </a:rPr>
              <a:t>Koedjie Leiding</a:t>
            </a:r>
            <a:endParaRPr sz="3300">
              <a:solidFill>
                <a:srgbClr val="FF0000"/>
              </a:solidFill>
            </a:endParaRPr>
          </a:p>
        </p:txBody>
      </p:sp>
      <p:pic>
        <p:nvPicPr>
          <p:cNvPr id="138" name="Google Shape;1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000" y="949151"/>
            <a:ext cx="1751100" cy="23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/>
          <p:nvPr/>
        </p:nvSpPr>
        <p:spPr>
          <a:xfrm>
            <a:off x="753675" y="3333750"/>
            <a:ext cx="14433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Astrid</a:t>
            </a:r>
            <a:endParaRPr sz="30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40" name="Google Shape;14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4813" y="3333751"/>
            <a:ext cx="1988268" cy="23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2859275" y="5718350"/>
            <a:ext cx="12378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Floor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42" name="Google Shape;14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1297" y="834851"/>
            <a:ext cx="1821500" cy="274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 txBox="1"/>
          <p:nvPr/>
        </p:nvSpPr>
        <p:spPr>
          <a:xfrm>
            <a:off x="4854000" y="3620050"/>
            <a:ext cx="1632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Marthe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44" name="Google Shape;14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1025" y="2651254"/>
            <a:ext cx="1988250" cy="306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 txBox="1"/>
          <p:nvPr/>
        </p:nvSpPr>
        <p:spPr>
          <a:xfrm>
            <a:off x="7166250" y="5732600"/>
            <a:ext cx="1237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Nyah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300">
                <a:solidFill>
                  <a:srgbClr val="FF0000"/>
                </a:solidFill>
              </a:rPr>
              <a:t>Gekkoo Leiding</a:t>
            </a:r>
            <a:endParaRPr sz="3300">
              <a:solidFill>
                <a:srgbClr val="FF0000"/>
              </a:solidFill>
            </a:endParaRPr>
          </a:p>
        </p:txBody>
      </p:sp>
      <p:pic>
        <p:nvPicPr>
          <p:cNvPr id="151" name="Google Shape;151;p8"/>
          <p:cNvPicPr preferRelativeResize="0"/>
          <p:nvPr/>
        </p:nvPicPr>
        <p:blipFill rotWithShape="1">
          <a:blip r:embed="rId3">
            <a:alphaModFix/>
          </a:blip>
          <a:srcRect b="9653" l="21135" r="18667" t="33894"/>
          <a:stretch/>
        </p:blipFill>
        <p:spPr>
          <a:xfrm>
            <a:off x="239000" y="1295275"/>
            <a:ext cx="4056275" cy="285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8"/>
          <p:cNvSpPr txBox="1"/>
          <p:nvPr/>
        </p:nvSpPr>
        <p:spPr>
          <a:xfrm>
            <a:off x="1657838" y="4129588"/>
            <a:ext cx="1218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Noor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53" name="Google Shape;153;p8"/>
          <p:cNvSpPr txBox="1"/>
          <p:nvPr/>
        </p:nvSpPr>
        <p:spPr>
          <a:xfrm>
            <a:off x="4121938" y="5810700"/>
            <a:ext cx="1710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Jorieke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54" name="Google Shape;154;p8"/>
          <p:cNvPicPr preferRelativeResize="0"/>
          <p:nvPr/>
        </p:nvPicPr>
        <p:blipFill rotWithShape="1">
          <a:blip r:embed="rId4">
            <a:alphaModFix/>
          </a:blip>
          <a:srcRect b="12907" l="0" r="0" t="0"/>
          <a:stretch/>
        </p:blipFill>
        <p:spPr>
          <a:xfrm>
            <a:off x="6109200" y="1295275"/>
            <a:ext cx="2746025" cy="37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4075" y="3064687"/>
            <a:ext cx="2746025" cy="274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 txBox="1"/>
          <p:nvPr/>
        </p:nvSpPr>
        <p:spPr>
          <a:xfrm>
            <a:off x="6940713" y="5034400"/>
            <a:ext cx="1083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Silke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600">
                <a:solidFill>
                  <a:srgbClr val="FF0000"/>
                </a:solidFill>
              </a:rPr>
              <a:t>Jankie Leiding</a:t>
            </a:r>
            <a:endParaRPr sz="3600">
              <a:solidFill>
                <a:srgbClr val="FF0000"/>
              </a:solidFill>
            </a:endParaRPr>
          </a:p>
        </p:txBody>
      </p:sp>
      <p:pic>
        <p:nvPicPr>
          <p:cNvPr id="162" name="Google Shape;16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25" y="1173225"/>
            <a:ext cx="2543800" cy="24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9"/>
          <p:cNvSpPr txBox="1"/>
          <p:nvPr/>
        </p:nvSpPr>
        <p:spPr>
          <a:xfrm>
            <a:off x="636225" y="3651175"/>
            <a:ext cx="2274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Jasper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64" name="Google Shape;16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1175" y="2407150"/>
            <a:ext cx="3140884" cy="303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9"/>
          <p:cNvSpPr txBox="1"/>
          <p:nvPr/>
        </p:nvSpPr>
        <p:spPr>
          <a:xfrm>
            <a:off x="3272513" y="5444500"/>
            <a:ext cx="293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Amber en Kayla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2999" y="1173225"/>
            <a:ext cx="2114600" cy="303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7028050" y="4200475"/>
            <a:ext cx="120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Elias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LJ blauw">
  <a:themeElements>
    <a:clrScheme name="Kantoorth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2020-03-26T10:29:44Z</dcterms:created>
  <dc:creator>Jonas Smeulders</dc:creator>
</cp:coreProperties>
</file>